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342" r:id="rId5"/>
    <p:sldId id="351" r:id="rId6"/>
    <p:sldId id="352" r:id="rId7"/>
    <p:sldId id="356" r:id="rId8"/>
    <p:sldId id="344" r:id="rId9"/>
    <p:sldId id="357" r:id="rId10"/>
    <p:sldId id="349" r:id="rId11"/>
    <p:sldId id="354" r:id="rId12"/>
    <p:sldId id="358" r:id="rId13"/>
    <p:sldId id="359" r:id="rId14"/>
    <p:sldId id="360" r:id="rId15"/>
    <p:sldId id="361" r:id="rId16"/>
    <p:sldId id="35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1D47C4-2F07-45EF-B2D4-C655D9EAD2CB}" v="1" dt="2024-04-24T18:33:45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4" autoAdjust="0"/>
    <p:restoredTop sz="95646"/>
  </p:normalViewPr>
  <p:slideViewPr>
    <p:cSldViewPr snapToGrid="0" snapToObjects="1" showGuides="1">
      <p:cViewPr varScale="1">
        <p:scale>
          <a:sx n="78" d="100"/>
          <a:sy n="78" d="100"/>
        </p:scale>
        <p:origin x="114" y="20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pc="0" dirty="0">
                <a:solidFill>
                  <a:schemeClr val="bg1"/>
                </a:solidFill>
              </a:rPr>
              <a:t>Development of a secure </a:t>
            </a:r>
            <a:r>
              <a:rPr lang="en-US" sz="3200" b="1" spc="0" dirty="0"/>
              <a:t>Python </a:t>
            </a:r>
            <a:r>
              <a:rPr lang="en-US" sz="3200" b="1" spc="0" dirty="0">
                <a:solidFill>
                  <a:schemeClr val="bg1"/>
                </a:solidFill>
              </a:rPr>
              <a:t>Application </a:t>
            </a:r>
            <a:endParaRPr lang="en-US" sz="3200" b="1" spc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/>
          <a:lstStyle/>
          <a:p>
            <a:pPr algn="l">
              <a:lnSpc>
                <a:spcPct val="150000"/>
              </a:lnSpc>
            </a:pPr>
            <a:endParaRPr lang="en-US" sz="1800" b="1" spc="0" dirty="0">
              <a:latin typeface="+mj-lt"/>
              <a:ea typeface="Segoe UI"/>
              <a:cs typeface="Segoe UI"/>
            </a:endParaRPr>
          </a:p>
          <a:p>
            <a:pPr algn="l">
              <a:lnSpc>
                <a:spcPct val="150000"/>
              </a:lnSpc>
            </a:pPr>
            <a:r>
              <a:rPr lang="en-US" sz="1800" b="1" spc="0" dirty="0">
                <a:latin typeface="+mj-lt"/>
                <a:ea typeface="Segoe UI"/>
                <a:cs typeface="Segoe UI"/>
              </a:rPr>
              <a:t>Student name</a:t>
            </a:r>
            <a:r>
              <a:rPr lang="en-US" sz="1800" spc="0" dirty="0">
                <a:latin typeface="+mj-lt"/>
                <a:ea typeface="Segoe UI"/>
                <a:cs typeface="Segoe UI"/>
              </a:rPr>
              <a:t>: Savu Sever-Alexandru​</a:t>
            </a:r>
          </a:p>
          <a:p>
            <a:pPr algn="l">
              <a:lnSpc>
                <a:spcPct val="150000"/>
              </a:lnSpc>
            </a:pPr>
            <a:r>
              <a:rPr lang="en-US" sz="1800" b="1" spc="0" dirty="0">
                <a:latin typeface="+mj-lt"/>
                <a:ea typeface="Segoe UI"/>
                <a:cs typeface="Segoe UI"/>
              </a:rPr>
              <a:t>Student code</a:t>
            </a:r>
            <a:r>
              <a:rPr lang="en-US" sz="1800" spc="0" dirty="0">
                <a:latin typeface="+mj-lt"/>
                <a:ea typeface="Segoe UI"/>
                <a:cs typeface="Segoe UI"/>
              </a:rPr>
              <a:t>: 2119586				                    </a:t>
            </a:r>
          </a:p>
          <a:p>
            <a:pPr algn="l">
              <a:lnSpc>
                <a:spcPct val="150000"/>
              </a:lnSpc>
            </a:pPr>
            <a:endParaRPr lang="en-US" sz="1800" b="1" spc="0" dirty="0">
              <a:latin typeface="+mj-lt"/>
              <a:cs typeface="Segoe UI"/>
            </a:endParaRPr>
          </a:p>
          <a:p>
            <a:pPr algn="l">
              <a:lnSpc>
                <a:spcPct val="150000"/>
              </a:lnSpc>
            </a:pPr>
            <a:endParaRPr lang="en-US" sz="1800" b="1" spc="0" dirty="0">
              <a:latin typeface="+mj-lt"/>
              <a:cs typeface="Segoe UI"/>
            </a:endParaRPr>
          </a:p>
          <a:p>
            <a:pPr algn="l">
              <a:lnSpc>
                <a:spcPct val="150000"/>
              </a:lnSpc>
            </a:pPr>
            <a:endParaRPr lang="en-US" sz="1800" b="1" spc="0" dirty="0">
              <a:latin typeface="+mj-lt"/>
              <a:cs typeface="Segoe UI"/>
            </a:endParaRPr>
          </a:p>
          <a:p>
            <a:pPr algn="r">
              <a:lnSpc>
                <a:spcPct val="150000"/>
              </a:lnSpc>
            </a:pPr>
            <a:r>
              <a:rPr lang="en-US" sz="1800" b="1" spc="0" dirty="0">
                <a:latin typeface="+mj-lt"/>
                <a:cs typeface="Segoe UI"/>
              </a:rPr>
              <a:t>Course</a:t>
            </a:r>
            <a:r>
              <a:rPr lang="en-US" sz="1800" spc="0" dirty="0">
                <a:latin typeface="+mj-lt"/>
                <a:cs typeface="Segoe UI"/>
              </a:rPr>
              <a:t>: DEV6003 Secure Application Development</a:t>
            </a:r>
          </a:p>
          <a:p>
            <a:pPr algn="r">
              <a:lnSpc>
                <a:spcPct val="150000"/>
              </a:lnSpc>
            </a:pPr>
            <a:r>
              <a:rPr lang="en-US" sz="1800" b="1" spc="0" dirty="0">
                <a:latin typeface="+mj-lt"/>
                <a:cs typeface="Segoe UI"/>
              </a:rPr>
              <a:t>Tutor</a:t>
            </a:r>
            <a:r>
              <a:rPr lang="en-US" sz="1800" spc="0" dirty="0">
                <a:latin typeface="+mj-lt"/>
                <a:cs typeface="Segoe UI"/>
              </a:rPr>
              <a:t>: Konstantinos </a:t>
            </a:r>
            <a:r>
              <a:rPr lang="en-US" sz="1800" spc="0" dirty="0" err="1">
                <a:latin typeface="+mj-lt"/>
                <a:cs typeface="Segoe UI"/>
              </a:rPr>
              <a:t>Fouzas</a:t>
            </a:r>
            <a:endParaRPr lang="en-US" sz="1800" spc="0" dirty="0">
              <a:latin typeface="+mj-lt"/>
              <a:cs typeface="Segoe UI"/>
            </a:endParaRPr>
          </a:p>
          <a:p>
            <a:pPr algn="l">
              <a:lnSpc>
                <a:spcPct val="150000"/>
              </a:lnSpc>
            </a:pPr>
            <a:endParaRPr lang="en-US" sz="1800" spc="0" dirty="0">
              <a:latin typeface="+mj-lt"/>
              <a:cs typeface="Segoe UI"/>
            </a:endParaRPr>
          </a:p>
        </p:txBody>
      </p:sp>
      <p:pic>
        <p:nvPicPr>
          <p:cNvPr id="6" name="Picture 5" descr="A blue sign with white text">
            <a:extLst>
              <a:ext uri="{FF2B5EF4-FFF2-40B4-BE49-F238E27FC236}">
                <a16:creationId xmlns:a16="http://schemas.microsoft.com/office/drawing/2014/main" id="{C48398A0-2273-0C25-6923-C09BE54B4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36" y="119959"/>
            <a:ext cx="2029630" cy="941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0101F3-F583-0EC8-7BA5-6EF3FA19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236" y="3939906"/>
            <a:ext cx="2029630" cy="150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SonarQube analysis 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5B912-C659-75CD-3AAC-0002420182B2}"/>
              </a:ext>
            </a:extLst>
          </p:cNvPr>
          <p:cNvSpPr txBox="1"/>
          <p:nvPr/>
        </p:nvSpPr>
        <p:spPr>
          <a:xfrm>
            <a:off x="794951" y="1690688"/>
            <a:ext cx="10558849" cy="400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The detected vulnerability is that the database connection is using hard-coded credentials.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pc="200" dirty="0">
              <a:solidFill>
                <a:srgbClr val="FFFFFF"/>
              </a:solidFill>
              <a:latin typeface="Arial Nova"/>
              <a:cs typeface="Biome" panose="020B05030302040208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pc="200" dirty="0">
              <a:solidFill>
                <a:srgbClr val="FFFFFF"/>
              </a:solidFill>
              <a:latin typeface="Arial Nova"/>
              <a:cs typeface="Biome" panose="020B05030302040208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This is a cause of concern because it’s easy to extract strings from source code or binaries, especially for open source apps such as this one.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Fixed by moving the credentials to an encrypted, separate location.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/>
              <a:ea typeface="+mn-ea"/>
              <a:cs typeface="Biome" panose="020B05030302040208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D276E-437B-1BF7-1120-00A94F2B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2" y="2718995"/>
            <a:ext cx="11333096" cy="920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F3B7A-C37F-D490-BACE-A9CB1642C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272602"/>
            <a:ext cx="77152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11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SonarQube analysis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5B912-C659-75CD-3AAC-0002420182B2}"/>
              </a:ext>
            </a:extLst>
          </p:cNvPr>
          <p:cNvSpPr txBox="1"/>
          <p:nvPr/>
        </p:nvSpPr>
        <p:spPr>
          <a:xfrm>
            <a:off x="794951" y="1690687"/>
            <a:ext cx="6174259" cy="403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The program also had several false positives, flagging duplications of displayed text in the GUI.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Biome" panose="020B0503030204020804" pitchFamily="34" charset="0"/>
              </a:rPr>
              <a:t>Additionally, it flagged some variables such as “</a:t>
            </a:r>
            <a:r>
              <a:rPr kumimoji="0" lang="en-US" sz="180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Biome" panose="020B0503030204020804" pitchFamily="34" charset="0"/>
              </a:rPr>
              <a:t>i</a:t>
            </a:r>
            <a:r>
              <a:rPr kumimoji="0" lang="en-US" sz="180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Biome" panose="020B0503030204020804" pitchFamily="34" charset="0"/>
              </a:rPr>
              <a:t>” and “</a:t>
            </a:r>
            <a:r>
              <a:rPr kumimoji="0" lang="en-US" sz="180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Biome" panose="020B0503030204020804" pitchFamily="34" charset="0"/>
              </a:rPr>
              <a:t>pwr_verify</a:t>
            </a:r>
            <a:r>
              <a:rPr kumimoji="0" lang="en-US" sz="180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Biome" panose="020B0503030204020804" pitchFamily="34" charset="0"/>
              </a:rPr>
              <a:t>” as never used, </a:t>
            </a:r>
            <a:r>
              <a:rPr kumimoji="0" lang="en-US" sz="180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Biome" panose="020B0503030204020804" pitchFamily="34" charset="0"/>
              </a:rPr>
              <a:t>despited</a:t>
            </a:r>
            <a:r>
              <a:rPr kumimoji="0" lang="en-US" sz="180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Biome" panose="020B0503030204020804" pitchFamily="34" charset="0"/>
              </a:rPr>
              <a:t> both of them being used in multiple locations.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These errors were marked as false positives in the software and removed.</a:t>
            </a:r>
            <a:endParaRPr kumimoji="0" lang="en-US" sz="1800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/>
              <a:ea typeface="+mn-ea"/>
              <a:cs typeface="Biome" panose="020B05030302040208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AF533-204C-E8B7-29FA-E8FE9260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954" y="1478919"/>
            <a:ext cx="2925164" cy="50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1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5B912-C659-75CD-3AAC-0002420182B2}"/>
              </a:ext>
            </a:extLst>
          </p:cNvPr>
          <p:cNvSpPr txBox="1"/>
          <p:nvPr/>
        </p:nvSpPr>
        <p:spPr>
          <a:xfrm>
            <a:off x="1099943" y="1690688"/>
            <a:ext cx="9992111" cy="183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To verify without a shadow of doubt that the software is safe, I also used “</a:t>
            </a:r>
            <a:r>
              <a:rPr lang="en-US" spc="200" dirty="0" err="1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Snyk</a:t>
            </a: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” to review the code.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Biome" panose="020B0503030204020804" pitchFamily="34" charset="0"/>
              </a:rPr>
              <a:t>It eventually revealed the same one error, hard co</a:t>
            </a:r>
            <a:r>
              <a:rPr lang="en-US" spc="200" dirty="0" err="1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ded</a:t>
            </a: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 credentials which has been fixed</a:t>
            </a:r>
            <a:endParaRPr kumimoji="0" lang="en-US" sz="1800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/>
              <a:ea typeface="+mn-ea"/>
              <a:cs typeface="Biome" panose="020B05030302040208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D8822-6147-BB33-E35B-B03082E5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4471472"/>
            <a:ext cx="93821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53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12" y="1562944"/>
            <a:ext cx="4801305" cy="1358678"/>
          </a:xfrm>
        </p:spPr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5937" y="2530837"/>
            <a:ext cx="6888665" cy="224180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Software used: Visual Studio 2019, MySQL Server, MySQL Workbench, Oracle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Virtualbox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Ubuntu,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Jenkins,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Application required 3 specs: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database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 authentication mechanism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 access control mechanism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Installed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66743" y="1593999"/>
            <a:ext cx="8845828" cy="9290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order to prepare the code analysis, I took the following 3 steps.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Preparing an Ubuntu virtual machine using Oracle Virtual Box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CFE80-670B-8D36-29FF-ACFCB3641D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Installing Jenkins and configuring SonarQube to obtain code from Jenkins and analyze it</a:t>
            </a:r>
            <a:endParaRPr lang="en-15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991425-225A-12E1-285F-884481C6EA3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Installing SonarQube and all the required dependencies such as Java, Git, and others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387837"/>
            <a:ext cx="5412320" cy="509671"/>
          </a:xfrm>
        </p:spPr>
        <p:txBody>
          <a:bodyPr/>
          <a:lstStyle/>
          <a:p>
            <a:r>
              <a:rPr lang="en-US" sz="3200" dirty="0"/>
              <a:t>Writing the code - 1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7600" y="1441100"/>
            <a:ext cx="9243793" cy="47850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Installed MySQL Server and MySQL Workbench in order to create the database and visually work with it using Workbench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Installed Visual Studio 2019 and created a Python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Installed the </a:t>
            </a:r>
            <a:r>
              <a:rPr lang="en-US" sz="2000" dirty="0" err="1">
                <a:solidFill>
                  <a:schemeClr val="bg1"/>
                </a:solidFill>
              </a:rPr>
              <a:t>Tkinter</a:t>
            </a:r>
            <a:r>
              <a:rPr lang="en-US" sz="2000" dirty="0">
                <a:solidFill>
                  <a:schemeClr val="bg1"/>
                </a:solidFill>
              </a:rPr>
              <a:t> module through Visual Studio to make the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Installed the MySQL connector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 the code, I import the required modules and then begin writing the actual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9BE429-E8E7-E12D-B868-4C584BDB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88" y="3429000"/>
            <a:ext cx="3750443" cy="13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8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sz="3200" dirty="0"/>
              <a:t>Function of the app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78B2C01-F842-2E96-7ADC-698DF8634BF5}"/>
              </a:ext>
            </a:extLst>
          </p:cNvPr>
          <p:cNvSpPr txBox="1">
            <a:spLocks/>
          </p:cNvSpPr>
          <p:nvPr/>
        </p:nvSpPr>
        <p:spPr>
          <a:xfrm>
            <a:off x="987600" y="1441100"/>
            <a:ext cx="5252562" cy="4785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Simple main menu with 2 options: Logging in and signing up for an account.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Upon logging in, the app checks the “power” of the user from 3 levels:</a:t>
            </a:r>
          </a:p>
          <a:p>
            <a:pPr marL="1143000" lvl="1"/>
            <a:r>
              <a:rPr lang="en-US" sz="1600" dirty="0"/>
              <a:t>Normal user</a:t>
            </a:r>
          </a:p>
          <a:p>
            <a:pPr marL="1143000" lvl="1"/>
            <a:r>
              <a:rPr lang="en-US" sz="1600" dirty="0"/>
              <a:t>Administrator</a:t>
            </a:r>
          </a:p>
          <a:p>
            <a:pPr marL="1143000" lvl="1"/>
            <a:r>
              <a:rPr lang="en-US" sz="1600" dirty="0"/>
              <a:t>Super user (root)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Each power level has different permissions:</a:t>
            </a:r>
          </a:p>
          <a:p>
            <a:pPr marL="1257300" lvl="1" indent="-457200"/>
            <a:r>
              <a:rPr lang="en-US" sz="1600" dirty="0"/>
              <a:t>Normal users can log out or delete only their account</a:t>
            </a:r>
          </a:p>
          <a:p>
            <a:pPr marL="1257300" lvl="1" indent="-457200"/>
            <a:r>
              <a:rPr lang="en-US" sz="1600" dirty="0">
                <a:solidFill>
                  <a:schemeClr val="bg1"/>
                </a:solidFill>
              </a:rPr>
              <a:t>Admins can delete accounts of normal users, create users, and log out</a:t>
            </a:r>
          </a:p>
          <a:p>
            <a:pPr marL="1257300" lvl="1" indent="-457200"/>
            <a:r>
              <a:rPr lang="en-US" sz="1600" dirty="0"/>
              <a:t>Root can create administrators, normal users, and delete either of them.</a:t>
            </a:r>
          </a:p>
          <a:p>
            <a:pPr marL="1257300" lvl="1" indent="-457200"/>
            <a:r>
              <a:rPr lang="en-US" sz="1600" dirty="0">
                <a:solidFill>
                  <a:schemeClr val="bg1"/>
                </a:solidFill>
              </a:rPr>
              <a:t>The root user cannot be deleted.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9C5D0-8A2F-EFDE-A030-150EAF3A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55" y="1441100"/>
            <a:ext cx="3203232" cy="1971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80420-B5F1-11E6-3753-F0F4EC46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465" y="3445681"/>
            <a:ext cx="3109011" cy="28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sz="3200" dirty="0"/>
              <a:t>Function of the app – More info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78B2C01-F842-2E96-7ADC-698DF8634BF5}"/>
              </a:ext>
            </a:extLst>
          </p:cNvPr>
          <p:cNvSpPr txBox="1">
            <a:spLocks/>
          </p:cNvSpPr>
          <p:nvPr/>
        </p:nvSpPr>
        <p:spPr>
          <a:xfrm>
            <a:off x="987599" y="2068261"/>
            <a:ext cx="5450271" cy="4785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app connects to an SQL database where the user information is stored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 shown in the image, power level 1 is for normal users, 2 is for administrators, and 3 is for super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When registering users, a short duplicate verification is done to ensure the app doesn’t crash due to SQL refusing to add a user with an already existing name in the 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99032-F12B-AF55-BEB0-07A6D622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7" y="2158406"/>
            <a:ext cx="3613741" cy="115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7A25D-59DB-B2C6-7F92-46F67055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870" y="4116348"/>
            <a:ext cx="5095875" cy="13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7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AB1E60-3082-F8E9-AA1D-5BC6537C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code for analysis</a:t>
            </a:r>
            <a:endParaRPr lang="en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A1B9A-2F15-0F98-E946-B19A7AA3DAF9}"/>
              </a:ext>
            </a:extLst>
          </p:cNvPr>
          <p:cNvSpPr txBox="1"/>
          <p:nvPr/>
        </p:nvSpPr>
        <p:spPr>
          <a:xfrm>
            <a:off x="950494" y="1743056"/>
            <a:ext cx="9944616" cy="95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tabLst/>
              <a:defRPr/>
            </a:pPr>
            <a:r>
              <a:rPr lang="en-US" sz="2000" spc="200" dirty="0">
                <a:solidFill>
                  <a:schemeClr val="bg1"/>
                </a:solidFill>
                <a:latin typeface="Arial Nova"/>
                <a:cs typeface="Biome" panose="020B0503030204020804" pitchFamily="34" charset="0"/>
              </a:rPr>
              <a:t>In order to analyze the code, I pushed it to the </a:t>
            </a:r>
            <a:r>
              <a:rPr lang="en-US" sz="2000" spc="200" dirty="0" err="1">
                <a:solidFill>
                  <a:schemeClr val="bg1"/>
                </a:solidFill>
                <a:latin typeface="Arial Nova"/>
                <a:cs typeface="Biome" panose="020B0503030204020804" pitchFamily="34" charset="0"/>
              </a:rPr>
              <a:t>github</a:t>
            </a:r>
            <a:r>
              <a:rPr lang="en-US" sz="2000" spc="200" dirty="0">
                <a:solidFill>
                  <a:schemeClr val="bg1"/>
                </a:solidFill>
                <a:latin typeface="Arial Nova"/>
                <a:cs typeface="Biome" panose="020B0503030204020804" pitchFamily="34" charset="0"/>
              </a:rPr>
              <a:t> repository you found this presentation in, allowing Jenkins to import it for analysis.</a:t>
            </a:r>
            <a:endParaRPr kumimoji="0" lang="en-US" sz="2000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/>
              <a:ea typeface="+mn-ea"/>
              <a:cs typeface="Biome" panose="020B05030302040208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0AD3A-21DF-F0DD-BE7B-FF3407B6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4" y="3055577"/>
            <a:ext cx="5719248" cy="2816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BBA7D-EF0D-8EDF-ED12-D45F73C6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150" y="3055577"/>
            <a:ext cx="5719247" cy="1273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E4A0F-AF0E-B19D-C10B-F56E8B7B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150" y="4366626"/>
            <a:ext cx="5719247" cy="17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SonarQube analysis 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5B912-C659-75CD-3AAC-0002420182B2}"/>
              </a:ext>
            </a:extLst>
          </p:cNvPr>
          <p:cNvSpPr txBox="1"/>
          <p:nvPr/>
        </p:nvSpPr>
        <p:spPr>
          <a:xfrm>
            <a:off x="794951" y="1865871"/>
            <a:ext cx="10558849" cy="237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Upon successful importation of the </a:t>
            </a:r>
            <a:r>
              <a:rPr lang="en-US" spc="200" dirty="0" err="1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Github</a:t>
            </a: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 repository from Jenkins, SonarQube performs analysis using a built in quality profile with additional rules enabled.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For this particular app, SonarQube shows that it has 1 security problem, but no bugs or vulnerabilities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/>
              <a:ea typeface="+mn-ea"/>
              <a:cs typeface="Biome" panose="020B05030302040208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D4683-77F5-4D99-FA41-38796D6D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1" y="4551086"/>
            <a:ext cx="1854926" cy="1381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7D9B5-87E5-41A0-C83E-FE80696D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78" y="4551086"/>
            <a:ext cx="84582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6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SonarQube analysis 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5B912-C659-75CD-3AAC-0002420182B2}"/>
              </a:ext>
            </a:extLst>
          </p:cNvPr>
          <p:cNvSpPr txBox="1"/>
          <p:nvPr/>
        </p:nvSpPr>
        <p:spPr>
          <a:xfrm>
            <a:off x="794951" y="1865871"/>
            <a:ext cx="10558849" cy="346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The detected vulnerability is that the database connection is using hard-coded credentials.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pc="200" dirty="0">
              <a:solidFill>
                <a:srgbClr val="FFFFFF"/>
              </a:solidFill>
              <a:latin typeface="Arial Nova"/>
              <a:cs typeface="Biome" panose="020B05030302040208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pc="200" dirty="0">
              <a:solidFill>
                <a:srgbClr val="FFFFFF"/>
              </a:solidFill>
              <a:latin typeface="Arial Nova"/>
              <a:cs typeface="Biome" panose="020B05030302040208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200" dirty="0">
                <a:solidFill>
                  <a:srgbClr val="FFFFFF"/>
                </a:solidFill>
                <a:latin typeface="Arial Nova"/>
                <a:cs typeface="Biome" panose="020B0503030204020804" pitchFamily="34" charset="0"/>
              </a:rPr>
              <a:t>This is a cause of concern because it’s easy to extract strings from source code or binaries, especially for open source apps such as this one.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ova"/>
              <a:ea typeface="+mn-ea"/>
              <a:cs typeface="Biome" panose="020B05030302040208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D276E-437B-1BF7-1120-00A94F2B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2" y="2821034"/>
            <a:ext cx="11333096" cy="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2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2423eb7-f082-4bdc-bb89-6a8ee2f7e072" xsi:nil="true"/>
    <_activity xmlns="82423eb7-f082-4bdc-bb89-6a8ee2f7e07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62F4AD1F6D10449089A2F276C7D1A9" ma:contentTypeVersion="11" ma:contentTypeDescription="Create a new document." ma:contentTypeScope="" ma:versionID="a969f57a9d342e00b62da8c31b21d588">
  <xsd:schema xmlns:xsd="http://www.w3.org/2001/XMLSchema" xmlns:xs="http://www.w3.org/2001/XMLSchema" xmlns:p="http://schemas.microsoft.com/office/2006/metadata/properties" xmlns:ns3="82423eb7-f082-4bdc-bb89-6a8ee2f7e072" xmlns:ns4="21121ec5-fa7d-4c34-bf1b-8931a4bd0763" targetNamespace="http://schemas.microsoft.com/office/2006/metadata/properties" ma:root="true" ma:fieldsID="af1486884a835b77194bc7edc96f2f5c" ns3:_="" ns4:_="">
    <xsd:import namespace="82423eb7-f082-4bdc-bb89-6a8ee2f7e072"/>
    <xsd:import namespace="21121ec5-fa7d-4c34-bf1b-8931a4bd07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423eb7-f082-4bdc-bb89-6a8ee2f7e0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121ec5-fa7d-4c34-bf1b-8931a4bd076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82423eb7-f082-4bdc-bb89-6a8ee2f7e072"/>
    <ds:schemaRef ds:uri="21121ec5-fa7d-4c34-bf1b-8931a4bd076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FBF37C-7031-486C-B8C1-D603600FF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423eb7-f082-4bdc-bb89-6a8ee2f7e072"/>
    <ds:schemaRef ds:uri="21121ec5-fa7d-4c34-bf1b-8931a4bd07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{7D8E1133-21E2-4598-8282-BFE0F60C67FC}tf11936837_win32</Template>
  <TotalTime>491</TotalTime>
  <Words>667</Words>
  <Application>Microsoft Office PowerPoint</Application>
  <PresentationFormat>Widescreen</PresentationFormat>
  <Paragraphs>84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Development of a secure Python Application </vt:lpstr>
      <vt:lpstr>Introduction</vt:lpstr>
      <vt:lpstr>Installed Software</vt:lpstr>
      <vt:lpstr>PowerPoint Presentation</vt:lpstr>
      <vt:lpstr>Function of the app</vt:lpstr>
      <vt:lpstr>Function of the app – More info</vt:lpstr>
      <vt:lpstr>Preparing the code for analysis</vt:lpstr>
      <vt:lpstr>SonarQube analysis 1</vt:lpstr>
      <vt:lpstr>SonarQube analysis 2</vt:lpstr>
      <vt:lpstr>SonarQube analysis 3</vt:lpstr>
      <vt:lpstr>SonarQube analysis </vt:lpstr>
      <vt:lpstr>Additional analysis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potentially catastrophic risk Quantum Computing poses to current day Cyber Security</dc:title>
  <dc:creator>sever-alexandru savu</dc:creator>
  <cp:lastModifiedBy>sever-alexandru savu</cp:lastModifiedBy>
  <cp:revision>3</cp:revision>
  <dcterms:created xsi:type="dcterms:W3CDTF">2024-01-09T12:37:24Z</dcterms:created>
  <dcterms:modified xsi:type="dcterms:W3CDTF">2024-04-24T20:09:25Z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0x0101009662F4AD1F6D10449089A2F276C7D1A9</vt:lpwstr>
  </property>
</Properties>
</file>